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71"/>
  </p:notesMasterIdLst>
  <p:handoutMasterIdLst>
    <p:handoutMasterId r:id="rId72"/>
  </p:handoutMasterIdLst>
  <p:sldIdLst>
    <p:sldId id="972" r:id="rId5"/>
    <p:sldId id="973" r:id="rId6"/>
    <p:sldId id="952" r:id="rId7"/>
    <p:sldId id="855" r:id="rId8"/>
    <p:sldId id="915" r:id="rId9"/>
    <p:sldId id="975" r:id="rId10"/>
    <p:sldId id="974" r:id="rId11"/>
    <p:sldId id="832" r:id="rId12"/>
    <p:sldId id="978" r:id="rId13"/>
    <p:sldId id="976" r:id="rId14"/>
    <p:sldId id="991" r:id="rId15"/>
    <p:sldId id="1000" r:id="rId16"/>
    <p:sldId id="1001" r:id="rId17"/>
    <p:sldId id="995" r:id="rId18"/>
    <p:sldId id="996" r:id="rId19"/>
    <p:sldId id="997" r:id="rId20"/>
    <p:sldId id="998" r:id="rId21"/>
    <p:sldId id="999" r:id="rId22"/>
    <p:sldId id="992" r:id="rId23"/>
    <p:sldId id="993" r:id="rId24"/>
    <p:sldId id="994" r:id="rId25"/>
    <p:sldId id="979" r:id="rId26"/>
    <p:sldId id="980" r:id="rId27"/>
    <p:sldId id="981" r:id="rId28"/>
    <p:sldId id="982" r:id="rId29"/>
    <p:sldId id="983" r:id="rId30"/>
    <p:sldId id="984" r:id="rId31"/>
    <p:sldId id="985" r:id="rId32"/>
    <p:sldId id="986" r:id="rId33"/>
    <p:sldId id="987" r:id="rId34"/>
    <p:sldId id="988" r:id="rId35"/>
    <p:sldId id="989" r:id="rId36"/>
    <p:sldId id="990" r:id="rId37"/>
    <p:sldId id="977" r:id="rId38"/>
    <p:sldId id="916" r:id="rId39"/>
    <p:sldId id="917" r:id="rId40"/>
    <p:sldId id="971" r:id="rId41"/>
    <p:sldId id="880" r:id="rId42"/>
    <p:sldId id="881" r:id="rId43"/>
    <p:sldId id="957" r:id="rId44"/>
    <p:sldId id="878" r:id="rId45"/>
    <p:sldId id="884" r:id="rId46"/>
    <p:sldId id="885" r:id="rId47"/>
    <p:sldId id="953" r:id="rId48"/>
    <p:sldId id="919" r:id="rId49"/>
    <p:sldId id="967" r:id="rId50"/>
    <p:sldId id="887" r:id="rId51"/>
    <p:sldId id="959" r:id="rId52"/>
    <p:sldId id="961" r:id="rId53"/>
    <p:sldId id="964" r:id="rId54"/>
    <p:sldId id="965" r:id="rId55"/>
    <p:sldId id="963" r:id="rId56"/>
    <p:sldId id="896" r:id="rId57"/>
    <p:sldId id="897" r:id="rId58"/>
    <p:sldId id="966" r:id="rId59"/>
    <p:sldId id="898" r:id="rId60"/>
    <p:sldId id="968" r:id="rId61"/>
    <p:sldId id="888" r:id="rId62"/>
    <p:sldId id="889" r:id="rId63"/>
    <p:sldId id="890" r:id="rId64"/>
    <p:sldId id="920" r:id="rId65"/>
    <p:sldId id="921" r:id="rId66"/>
    <p:sldId id="926" r:id="rId67"/>
    <p:sldId id="970" r:id="rId68"/>
    <p:sldId id="969" r:id="rId69"/>
    <p:sldId id="927" r:id="rId7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43"/>
    <p:restoredTop sz="96793"/>
  </p:normalViewPr>
  <p:slideViewPr>
    <p:cSldViewPr snapToObjects="1">
      <p:cViewPr varScale="1">
        <p:scale>
          <a:sx n="188" d="100"/>
          <a:sy n="188" d="100"/>
        </p:scale>
        <p:origin x="672"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6/17/24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6/17/24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19</a:t>
            </a:fld>
            <a:endParaRPr lang="en-US" altLang="en-US"/>
          </a:p>
        </p:txBody>
      </p:sp>
    </p:spTree>
    <p:extLst>
      <p:ext uri="{BB962C8B-B14F-4D97-AF65-F5344CB8AC3E}">
        <p14:creationId xmlns:p14="http://schemas.microsoft.com/office/powerpoint/2010/main" val="183026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20</a:t>
            </a:fld>
            <a:endParaRPr lang="en-US" altLang="en-US"/>
          </a:p>
        </p:txBody>
      </p:sp>
    </p:spTree>
    <p:extLst>
      <p:ext uri="{BB962C8B-B14F-4D97-AF65-F5344CB8AC3E}">
        <p14:creationId xmlns:p14="http://schemas.microsoft.com/office/powerpoint/2010/main" val="2527907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302890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249025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28</a:t>
            </a:fld>
            <a:endParaRPr lang="en-US" altLang="en-US"/>
          </a:p>
        </p:txBody>
      </p:sp>
    </p:spTree>
    <p:extLst>
      <p:ext uri="{BB962C8B-B14F-4D97-AF65-F5344CB8AC3E}">
        <p14:creationId xmlns:p14="http://schemas.microsoft.com/office/powerpoint/2010/main" val="507258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1896777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35</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4231807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41</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47</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655232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53</a:t>
            </a:fld>
            <a:endParaRPr lang="en-US" altLang="en-US"/>
          </a:p>
        </p:txBody>
      </p:sp>
    </p:spTree>
    <p:extLst>
      <p:ext uri="{BB962C8B-B14F-4D97-AF65-F5344CB8AC3E}">
        <p14:creationId xmlns:p14="http://schemas.microsoft.com/office/powerpoint/2010/main" val="3484126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57</a:t>
            </a:fld>
            <a:endParaRPr lang="en-US" altLang="en-US"/>
          </a:p>
        </p:txBody>
      </p:sp>
    </p:spTree>
    <p:extLst>
      <p:ext uri="{BB962C8B-B14F-4D97-AF65-F5344CB8AC3E}">
        <p14:creationId xmlns:p14="http://schemas.microsoft.com/office/powerpoint/2010/main" val="2784023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63</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65</a:t>
            </a:fld>
            <a:endParaRPr lang="en-US" altLang="en-US"/>
          </a:p>
        </p:txBody>
      </p:sp>
    </p:spTree>
    <p:extLst>
      <p:ext uri="{BB962C8B-B14F-4D97-AF65-F5344CB8AC3E}">
        <p14:creationId xmlns:p14="http://schemas.microsoft.com/office/powerpoint/2010/main" val="400777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59972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1995798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a:t>
            </a:fld>
            <a:endParaRPr lang="en-US" altLang="en-US"/>
          </a:p>
        </p:txBody>
      </p:sp>
    </p:spTree>
    <p:extLst>
      <p:ext uri="{BB962C8B-B14F-4D97-AF65-F5344CB8AC3E}">
        <p14:creationId xmlns:p14="http://schemas.microsoft.com/office/powerpoint/2010/main" val="1846633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192131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1548745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6/17/24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6/17/24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6/17/24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6/17/24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6/17/24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W4156-F24-L1-Introduction-Concepts</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onald-f-ferguson/Topics-in-SW-Engineering-F22" TargetMode="External"/><Relationship Id="rId2" Type="http://schemas.openxmlformats.org/officeDocument/2006/relationships/hyperlink" Target="https://donald-f-ferguson.github.io/Topics-in-SW-Engineering-F23/"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1cjbu68ty-RvaI7vLghvo0SFRFP4qbM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6.xml.rels><?xml version="1.0" encoding="UTF-8" standalone="yes"?>
<Relationships xmlns="http://schemas.openxmlformats.org/package/2006/relationships"><Relationship Id="rId3" Type="http://schemas.openxmlformats.org/officeDocument/2006/relationships/hyperlink" Target="https://docs.github.com/en/issues/planning-and-tracking-with-projects/creating-projects/creating-a-project" TargetMode="External"/><Relationship Id="rId2" Type="http://schemas.openxmlformats.org/officeDocument/2006/relationships/hyperlink" Target="https://forms.gle/t1wu8a3DZPJYnEks5"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W4156 – Cloud Computing</a:t>
            </a:r>
            <a:br>
              <a:rPr lang="en-US" altLang="en-US" sz="4000" i="1" dirty="0"/>
            </a:br>
            <a:r>
              <a:rPr lang="en-US" altLang="en-US" sz="3200" i="1" dirty="0"/>
              <a:t>Lecture 1: Introduction, Concepts</a:t>
            </a:r>
            <a:endParaRPr lang="en-US" altLang="en-US" sz="4000"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Core Concepts</a:t>
            </a: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57278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Cloud Computing</a:t>
            </a:r>
          </a:p>
        </p:txBody>
      </p:sp>
    </p:spTree>
    <p:extLst>
      <p:ext uri="{BB962C8B-B14F-4D97-AF65-F5344CB8AC3E}">
        <p14:creationId xmlns:p14="http://schemas.microsoft.com/office/powerpoint/2010/main" val="4025093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0DAE0-25F0-8D1E-7AE4-DD3101CF140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a:t>
            </a:r>
          </a:p>
        </p:txBody>
      </p:sp>
    </p:spTree>
    <p:extLst>
      <p:ext uri="{BB962C8B-B14F-4D97-AF65-F5344CB8AC3E}">
        <p14:creationId xmlns:p14="http://schemas.microsoft.com/office/powerpoint/2010/main" val="2989768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The Best One</a:t>
            </a:r>
          </a:p>
        </p:txBody>
      </p:sp>
      <p:pic>
        <p:nvPicPr>
          <p:cNvPr id="1026" name="Picture 2">
            <a:extLst>
              <a:ext uri="{FF2B5EF4-FFF2-40B4-BE49-F238E27FC236}">
                <a16:creationId xmlns:a16="http://schemas.microsoft.com/office/drawing/2014/main" id="{A70E09BE-12EF-298B-5DD0-CA8BE87F7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356" y="477468"/>
            <a:ext cx="5185288" cy="418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84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836710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2764497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383285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1344488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713653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Microservices</a:t>
            </a:r>
          </a:p>
        </p:txBody>
      </p:sp>
    </p:spTree>
    <p:extLst>
      <p:ext uri="{BB962C8B-B14F-4D97-AF65-F5344CB8AC3E}">
        <p14:creationId xmlns:p14="http://schemas.microsoft.com/office/powerpoint/2010/main" val="3215786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W4156 – Cloud Computing</a:t>
            </a:r>
            <a:br>
              <a:rPr lang="en-US" altLang="en-US" sz="4000" i="1" dirty="0"/>
            </a:br>
            <a:r>
              <a:rPr lang="en-US" altLang="en-US" sz="3200" i="1" dirty="0"/>
              <a:t>Lecture 1: Introduction, Concepts</a:t>
            </a:r>
            <a:endParaRPr lang="en-US" altLang="en-US" sz="4000"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
        <p:nvSpPr>
          <p:cNvPr id="3" name="Rounded Rectangle 2">
            <a:extLst>
              <a:ext uri="{FF2B5EF4-FFF2-40B4-BE49-F238E27FC236}">
                <a16:creationId xmlns:a16="http://schemas.microsoft.com/office/drawing/2014/main" id="{119CCA9A-57C9-6BFD-1124-6556E4FBC63A}"/>
              </a:ext>
            </a:extLst>
          </p:cNvPr>
          <p:cNvSpPr/>
          <p:nvPr/>
        </p:nvSpPr>
        <p:spPr>
          <a:xfrm>
            <a:off x="2171698" y="3352620"/>
            <a:ext cx="4800600" cy="120032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few minutes.</a:t>
            </a:r>
          </a:p>
        </p:txBody>
      </p:sp>
    </p:spTree>
    <p:extLst>
      <p:ext uri="{BB962C8B-B14F-4D97-AF65-F5344CB8AC3E}">
        <p14:creationId xmlns:p14="http://schemas.microsoft.com/office/powerpoint/2010/main" val="2201269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Full Stack (Web) Applications,</a:t>
            </a:r>
            <a:br>
              <a:rPr lang="en-US" sz="3600" dirty="0">
                <a:solidFill>
                  <a:schemeClr val="tx1"/>
                </a:solidFill>
              </a:rPr>
            </a:br>
            <a:r>
              <a:rPr lang="en-US" sz="3600" dirty="0">
                <a:solidFill>
                  <a:schemeClr val="tx1"/>
                </a:solidFill>
              </a:rPr>
              <a:t>Micro-frontend</a:t>
            </a:r>
          </a:p>
        </p:txBody>
      </p:sp>
    </p:spTree>
    <p:extLst>
      <p:ext uri="{BB962C8B-B14F-4D97-AF65-F5344CB8AC3E}">
        <p14:creationId xmlns:p14="http://schemas.microsoft.com/office/powerpoint/2010/main" val="414251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Virtualization,</a:t>
            </a:r>
            <a:br>
              <a:rPr lang="en-US" sz="3600" dirty="0">
                <a:solidFill>
                  <a:schemeClr val="tx1"/>
                </a:solidFill>
              </a:rPr>
            </a:br>
            <a:r>
              <a:rPr lang="en-US" sz="3600" dirty="0">
                <a:solidFill>
                  <a:schemeClr val="tx1"/>
                </a:solidFill>
              </a:rPr>
              <a:t>Infrastructure-as-a-Service</a:t>
            </a:r>
          </a:p>
        </p:txBody>
      </p:sp>
    </p:spTree>
    <p:extLst>
      <p:ext uri="{BB962C8B-B14F-4D97-AF65-F5344CB8AC3E}">
        <p14:creationId xmlns:p14="http://schemas.microsoft.com/office/powerpoint/2010/main" val="750109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2" name="TextBox 9">
            <a:extLst>
              <a:ext uri="{FF2B5EF4-FFF2-40B4-BE49-F238E27FC236}">
                <a16:creationId xmlns:a16="http://schemas.microsoft.com/office/drawing/2014/main" id="{F371E559-DD1E-9175-DAF6-B6812EEF0B3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25184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3140709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905398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221159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158636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970313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2" name="TextBox 9">
            <a:extLst>
              <a:ext uri="{FF2B5EF4-FFF2-40B4-BE49-F238E27FC236}">
                <a16:creationId xmlns:a16="http://schemas.microsoft.com/office/drawing/2014/main" id="{F04DF9D9-B1BD-11AC-3F9A-97015EC692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241539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332252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W4156.</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464001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05276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382176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69774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First Steps</a:t>
            </a: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602387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600" dirty="0"/>
              <a:t>Sessions:</a:t>
            </a:r>
          </a:p>
          <a:p>
            <a:pPr lvl="1"/>
            <a:r>
              <a:rPr lang="en-US" sz="1400" dirty="0"/>
              <a:t>Lectures:</a:t>
            </a:r>
          </a:p>
          <a:p>
            <a:pPr lvl="2"/>
            <a:r>
              <a:rPr lang="en-US" sz="1200" dirty="0"/>
              <a:t>Session is Fridays, 1:10 – </a:t>
            </a:r>
            <a:r>
              <a:rPr lang="en-US" sz="1200" b="1" dirty="0">
                <a:solidFill>
                  <a:srgbClr val="FF0000"/>
                </a:solidFill>
              </a:rPr>
              <a:t>3:00 PM</a:t>
            </a:r>
            <a:r>
              <a:rPr lang="en-US" sz="1200" dirty="0"/>
              <a:t>. The format will be:</a:t>
            </a:r>
          </a:p>
          <a:p>
            <a:pPr lvl="3"/>
            <a:r>
              <a:rPr lang="en-US" sz="1100" dirty="0"/>
              <a:t>Lecture/presentation from 1:10 to approx. 3:00</a:t>
            </a:r>
          </a:p>
          <a:p>
            <a:pPr lvl="3"/>
            <a:r>
              <a:rPr lang="en-US" sz="1100" dirty="0"/>
              <a:t>We will use extended OHs to discuss projects and topics</a:t>
            </a:r>
          </a:p>
          <a:p>
            <a:pPr lvl="2"/>
            <a:r>
              <a:rPr lang="en-US" sz="1200" dirty="0"/>
              <a:t>I can cover material much, more quickly than you can implement in projects.</a:t>
            </a:r>
            <a:br>
              <a:rPr lang="en-US" sz="1200" dirty="0"/>
            </a:br>
            <a:r>
              <a:rPr lang="en-US" sz="1200" dirty="0"/>
              <a:t>Typical lecture cadence will be</a:t>
            </a:r>
          </a:p>
          <a:p>
            <a:pPr lvl="3"/>
            <a:r>
              <a:rPr lang="en-US" sz="1100" dirty="0"/>
              <a:t>Lecture on new material for two lectures.</a:t>
            </a:r>
          </a:p>
          <a:p>
            <a:pPr lvl="3"/>
            <a:r>
              <a:rPr lang="en-US" sz="1100" dirty="0"/>
              <a:t>Followed by one lecture period of project discussions and reviews.</a:t>
            </a:r>
          </a:p>
          <a:p>
            <a:pPr lvl="3"/>
            <a:r>
              <a:rPr lang="en-US" sz="1100" dirty="0"/>
              <a:t>You will get experience presenting as projects teams, which is an important “soft skill.”</a:t>
            </a:r>
          </a:p>
          <a:p>
            <a:pPr lvl="1"/>
            <a:r>
              <a:rPr lang="en-US" sz="1400" dirty="0"/>
              <a:t>Instructor Office Hours:</a:t>
            </a:r>
          </a:p>
          <a:p>
            <a:pPr lvl="2"/>
            <a:r>
              <a:rPr lang="en-US" sz="1200" dirty="0"/>
              <a:t>Fridays, 8:30-10:00 AM, 3:00-5:30 CLIC</a:t>
            </a:r>
          </a:p>
          <a:p>
            <a:pPr lvl="2"/>
            <a:r>
              <a:rPr lang="en-US" sz="1200" dirty="0"/>
              <a:t>I frequently have extra office hours (online and in-person), usually around due dates for assignments.</a:t>
            </a:r>
          </a:p>
          <a:p>
            <a:r>
              <a:rPr lang="en-US" sz="1600" dirty="0"/>
              <a:t>Grading and assignments:</a:t>
            </a:r>
          </a:p>
          <a:p>
            <a:pPr lvl="1"/>
            <a:r>
              <a:rPr lang="en-US" sz="1400" dirty="0"/>
              <a:t>This is a team project class. Students form 5 person teams.</a:t>
            </a:r>
          </a:p>
          <a:p>
            <a:pPr lvl="1"/>
            <a:r>
              <a:rPr lang="en-US" sz="1400" dirty="0"/>
              <a:t>Final project’s completion of objectives determines the grade.</a:t>
            </a:r>
          </a:p>
          <a:p>
            <a:pPr lvl="1"/>
            <a:r>
              <a:rPr lang="en-US" sz="1400" dirty="0"/>
              <a:t>There are </a:t>
            </a:r>
            <a:r>
              <a:rPr lang="en-US" sz="1400" u="sng" dirty="0"/>
              <a:t>mandatory</a:t>
            </a:r>
            <a:r>
              <a:rPr lang="en-US" sz="1400" dirty="0"/>
              <a:t> every two week project status reports and periodic reviews.</a:t>
            </a:r>
          </a:p>
          <a:p>
            <a:pPr lvl="1"/>
            <a:endParaRPr lang="en-US" sz="14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51584-AD99-1504-FEA1-C3CFA3375E0C}"/>
              </a:ext>
            </a:extLst>
          </p:cNvPr>
          <p:cNvSpPr>
            <a:spLocks noGrp="1"/>
          </p:cNvSpPr>
          <p:nvPr>
            <p:ph idx="1"/>
          </p:nvPr>
        </p:nvSpPr>
        <p:spPr/>
        <p:txBody>
          <a:bodyPr/>
          <a:lstStyle/>
          <a:p>
            <a:r>
              <a:rPr lang="en-US" dirty="0"/>
              <a:t>Course website: </a:t>
            </a:r>
          </a:p>
        </p:txBody>
      </p:sp>
      <p:sp>
        <p:nvSpPr>
          <p:cNvPr id="3" name="Title 2">
            <a:extLst>
              <a:ext uri="{FF2B5EF4-FFF2-40B4-BE49-F238E27FC236}">
                <a16:creationId xmlns:a16="http://schemas.microsoft.com/office/drawing/2014/main" id="{F2FCCCB7-5DF3-2228-5D30-8E7A8AAB889E}"/>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684988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a:xfrm>
            <a:off x="152400" y="590550"/>
            <a:ext cx="8839200" cy="4114800"/>
          </a:xfrm>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https://donald-f-ferguson.github.io/Topics-in-SW-Engineering-F23/</a:t>
            </a:r>
            <a:endParaRPr lang="en-US" sz="900" dirty="0"/>
          </a:p>
          <a:p>
            <a:pPr lvl="2">
              <a:spcBef>
                <a:spcPts val="200"/>
              </a:spcBef>
            </a:pPr>
            <a:r>
              <a:rPr lang="en-US" sz="900" dirty="0"/>
              <a:t>Course repo: </a:t>
            </a:r>
            <a:r>
              <a:rPr lang="en-US" sz="900" dirty="0">
                <a:hlinkClick r:id="rId3"/>
              </a:rPr>
              <a:t>https://github.com/donald-f-ferguson/Topics-in-SW-Engineering-F23</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GitHub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#e6156f23 – </a:t>
            </a:r>
            <a:br>
              <a:rPr lang="en-US" sz="1100" dirty="0"/>
            </a:br>
            <a:r>
              <a:rPr lang="en-US" sz="1100" dirty="0">
                <a:hlinkClick r:id="rId4"/>
              </a:rPr>
              <a:t>https://join.slack.com/t/dff-columbia/shared_invite/zt-1cjbu68ty-RvaI7vLghvo0SFRFP4qbMg</a:t>
            </a:r>
            <a:r>
              <a:rPr lang="en-US" sz="1100" dirty="0"/>
              <a:t> </a:t>
            </a:r>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 and Agenda</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522482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2" name="TextBox 9">
            <a:extLst>
              <a:ext uri="{FF2B5EF4-FFF2-40B4-BE49-F238E27FC236}">
                <a16:creationId xmlns:a16="http://schemas.microsoft.com/office/drawing/2014/main" id="{F371E559-DD1E-9175-DAF6-B6812EEF0B3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3273335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2" name="TextBox 9">
            <a:extLst>
              <a:ext uri="{FF2B5EF4-FFF2-40B4-BE49-F238E27FC236}">
                <a16:creationId xmlns:a16="http://schemas.microsoft.com/office/drawing/2014/main" id="{F04DF9D9-B1BD-11AC-3F9A-97015EC692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2867633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121992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pPr>
              <a:spcBef>
                <a:spcPts val="0"/>
              </a:spcBef>
              <a:spcAft>
                <a:spcPts val="100"/>
              </a:spcAft>
            </a:pPr>
            <a:r>
              <a:rPr lang="en-US" sz="1800" dirty="0"/>
              <a:t>Introduction</a:t>
            </a:r>
          </a:p>
          <a:p>
            <a:pPr lvl="1">
              <a:spcBef>
                <a:spcPts val="0"/>
              </a:spcBef>
              <a:spcAft>
                <a:spcPts val="100"/>
              </a:spcAft>
            </a:pPr>
            <a:r>
              <a:rPr lang="en-US" sz="1600" dirty="0"/>
              <a:t>Your instructor</a:t>
            </a:r>
          </a:p>
          <a:p>
            <a:pPr lvl="1">
              <a:spcBef>
                <a:spcPts val="0"/>
              </a:spcBef>
              <a:spcAft>
                <a:spcPts val="100"/>
              </a:spcAft>
            </a:pPr>
            <a:r>
              <a:rPr lang="en-US" sz="1600" dirty="0"/>
              <a:t>Course logistics, objectives, grading and overview</a:t>
            </a:r>
            <a:br>
              <a:rPr lang="en-US" sz="1600" dirty="0"/>
            </a:br>
            <a:endParaRPr lang="en-US" sz="1600" dirty="0"/>
          </a:p>
          <a:p>
            <a:pPr>
              <a:spcBef>
                <a:spcPts val="0"/>
              </a:spcBef>
              <a:spcAft>
                <a:spcPts val="100"/>
              </a:spcAft>
            </a:pPr>
            <a:r>
              <a:rPr lang="en-US" sz="1800" dirty="0"/>
              <a:t>Overview of core concepts</a:t>
            </a:r>
          </a:p>
          <a:p>
            <a:pPr lvl="1">
              <a:spcBef>
                <a:spcPts val="0"/>
              </a:spcBef>
              <a:spcAft>
                <a:spcPts val="100"/>
              </a:spcAft>
            </a:pPr>
            <a:r>
              <a:rPr lang="en-US" sz="1600" dirty="0"/>
              <a:t>Cloud computing</a:t>
            </a:r>
          </a:p>
          <a:p>
            <a:pPr lvl="1">
              <a:spcBef>
                <a:spcPts val="0"/>
              </a:spcBef>
              <a:spcAft>
                <a:spcPts val="100"/>
              </a:spcAft>
            </a:pPr>
            <a:r>
              <a:rPr lang="en-US" sz="1600" dirty="0"/>
              <a:t>Microservices</a:t>
            </a:r>
          </a:p>
          <a:p>
            <a:pPr lvl="1">
              <a:spcBef>
                <a:spcPts val="0"/>
              </a:spcBef>
              <a:spcAft>
                <a:spcPts val="100"/>
              </a:spcAft>
            </a:pPr>
            <a:r>
              <a:rPr lang="en-US" sz="1600" dirty="0"/>
              <a:t>Full-stack web application, micro-frontend</a:t>
            </a:r>
          </a:p>
          <a:p>
            <a:pPr lvl="1">
              <a:spcBef>
                <a:spcPts val="0"/>
              </a:spcBef>
              <a:spcAft>
                <a:spcPts val="100"/>
              </a:spcAft>
            </a:pPr>
            <a:r>
              <a:rPr lang="en-US" sz="1600" dirty="0"/>
              <a:t>Virtual Machines, IaaS</a:t>
            </a:r>
            <a:br>
              <a:rPr lang="en-US" sz="1600" dirty="0"/>
            </a:br>
            <a:endParaRPr lang="en-US" sz="1600" dirty="0"/>
          </a:p>
          <a:p>
            <a:pPr>
              <a:spcBef>
                <a:spcPts val="0"/>
              </a:spcBef>
              <a:spcAft>
                <a:spcPts val="100"/>
              </a:spcAft>
            </a:pPr>
            <a:r>
              <a:rPr lang="en-US" sz="1800" dirty="0"/>
              <a:t>Course first steps</a:t>
            </a:r>
          </a:p>
          <a:p>
            <a:pPr lvl="1">
              <a:spcBef>
                <a:spcPts val="0"/>
              </a:spcBef>
              <a:spcAft>
                <a:spcPts val="100"/>
              </a:spcAft>
            </a:pPr>
            <a:r>
              <a:rPr lang="en-US" sz="1600" dirty="0"/>
              <a:t>Form teams</a:t>
            </a:r>
          </a:p>
          <a:p>
            <a:pPr lvl="1">
              <a:spcBef>
                <a:spcPts val="0"/>
              </a:spcBef>
              <a:spcAft>
                <a:spcPts val="100"/>
              </a:spcAft>
            </a:pPr>
            <a:r>
              <a:rPr lang="en-US" sz="1600" dirty="0"/>
              <a:t>Individual assignment –</a:t>
            </a:r>
          </a:p>
          <a:p>
            <a:pPr lvl="2">
              <a:spcBef>
                <a:spcPts val="0"/>
              </a:spcBef>
              <a:spcAft>
                <a:spcPts val="100"/>
              </a:spcAft>
            </a:pPr>
            <a:r>
              <a:rPr lang="en-US" sz="1400" dirty="0"/>
              <a:t>Set up cloud account(s)</a:t>
            </a:r>
          </a:p>
          <a:p>
            <a:pPr lvl="2">
              <a:spcBef>
                <a:spcPts val="0"/>
              </a:spcBef>
              <a:spcAft>
                <a:spcPts val="100"/>
              </a:spcAft>
            </a:pPr>
            <a:r>
              <a:rPr lang="en-US" sz="1400" dirty="0"/>
              <a:t>Build and deploy ”Hello world!” application</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254917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136728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2" name="TextBox 9">
            <a:extLst>
              <a:ext uri="{FF2B5EF4-FFF2-40B4-BE49-F238E27FC236}">
                <a16:creationId xmlns:a16="http://schemas.microsoft.com/office/drawing/2014/main" id="{3F01BBE3-476C-C317-BEB7-5DFE2FC06A0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332865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8698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 (Step 2, 3)</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What is this virtual machine</a:t>
            </a:r>
            <a:br>
              <a:rPr lang="en-US" altLang="en-US" sz="2800" i="1" dirty="0">
                <a:solidFill>
                  <a:schemeClr val="bg1"/>
                </a:solidFill>
              </a:rPr>
            </a:br>
            <a:r>
              <a:rPr lang="en-US" altLang="en-US" sz="2800" i="1" dirty="0">
                <a:solidFill>
                  <a:schemeClr val="bg1"/>
                </a:solidFill>
              </a:rPr>
              <a:t>of which you speak?</a:t>
            </a:r>
            <a:br>
              <a:rPr lang="en-US" altLang="en-US" sz="2800" i="1" dirty="0">
                <a:solidFill>
                  <a:schemeClr val="bg1"/>
                </a:solidFill>
              </a:rPr>
            </a:br>
            <a:r>
              <a:rPr lang="en-US" altLang="en-US" sz="2800" i="1" dirty="0">
                <a:solidFill>
                  <a:schemeClr val="bg1"/>
                </a:solidFill>
              </a:rPr>
              <a:t>Prithee, tell me more!</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267990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C3DCCECD-C1ED-8651-8E63-F63697DFBE6A}"/>
              </a:ext>
            </a:extLst>
          </p:cNvPr>
          <p:cNvSpPr txBox="1"/>
          <p:nvPr/>
        </p:nvSpPr>
        <p:spPr>
          <a:xfrm>
            <a:off x="4343400" y="819150"/>
            <a:ext cx="3361433" cy="923330"/>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cannot run Windows because</a:t>
            </a:r>
          </a:p>
          <a:p>
            <a:pPr marL="285750" indent="-285750">
              <a:buFont typeface="Arial" panose="020B0604020202020204" pitchFamily="34" charset="0"/>
              <a:buChar char="•"/>
            </a:pPr>
            <a:r>
              <a:rPr lang="en-US" dirty="0"/>
              <a:t>I switch to an ARM chipset.</a:t>
            </a:r>
          </a:p>
        </p:txBody>
      </p:sp>
    </p:spTree>
    <p:extLst>
      <p:ext uri="{BB962C8B-B14F-4D97-AF65-F5344CB8AC3E}">
        <p14:creationId xmlns:p14="http://schemas.microsoft.com/office/powerpoint/2010/main" val="120158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Introduction</a:t>
            </a:r>
            <a:endParaRPr lang="en-US" altLang="en-US" sz="20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450837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1600" i="1" dirty="0">
                <a:solidFill>
                  <a:schemeClr val="bg1"/>
                </a:solidFill>
              </a:rPr>
              <a:t>Hands on Demo</a:t>
            </a:r>
            <a:br>
              <a:rPr lang="en-US" altLang="en-US" sz="1600" i="1" dirty="0">
                <a:solidFill>
                  <a:schemeClr val="bg1"/>
                </a:solidFill>
              </a:rPr>
            </a:br>
            <a:r>
              <a:rPr lang="en-US" altLang="en-US" sz="1600" i="1" dirty="0">
                <a:solidFill>
                  <a:schemeClr val="bg1"/>
                </a:solidFill>
              </a:rPr>
              <a:t>and</a:t>
            </a:r>
            <a:br>
              <a:rPr lang="en-US" altLang="en-US" sz="1600" i="1" dirty="0">
                <a:solidFill>
                  <a:schemeClr val="bg1"/>
                </a:solidFill>
              </a:rPr>
            </a:br>
            <a:r>
              <a:rPr lang="en-US" altLang="en-US" sz="1600" i="1" dirty="0">
                <a:solidFill>
                  <a:schemeClr val="bg1"/>
                </a:solidFill>
              </a:rPr>
              <a:t>Code Reviews</a:t>
            </a: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089DE-59BE-B5A1-B09F-39EF573AC95E}"/>
              </a:ext>
            </a:extLst>
          </p:cNvPr>
          <p:cNvSpPr>
            <a:spLocks noGrp="1"/>
          </p:cNvSpPr>
          <p:nvPr>
            <p:ph idx="1"/>
          </p:nvPr>
        </p:nvSpPr>
        <p:spPr>
          <a:xfrm>
            <a:off x="152400" y="552450"/>
            <a:ext cx="8839200" cy="4038600"/>
          </a:xfrm>
        </p:spPr>
        <p:txBody>
          <a:bodyPr/>
          <a:lstStyle/>
          <a:p>
            <a:r>
              <a:rPr lang="en-US" sz="1400" dirty="0"/>
              <a:t>Code review:</a:t>
            </a:r>
          </a:p>
          <a:p>
            <a:pPr lvl="1"/>
            <a:r>
              <a:rPr lang="en-US" sz="1200" dirty="0"/>
              <a:t>No browser UI application for now.</a:t>
            </a:r>
          </a:p>
          <a:p>
            <a:pPr lvl="1"/>
            <a:r>
              <a:rPr lang="en-US" sz="1200" dirty="0"/>
              <a:t>Walkthrough code in ~/Dropbox/000-NewProjects/E6156F23/</a:t>
            </a:r>
            <a:r>
              <a:rPr lang="en-US" sz="1200" dirty="0" err="1"/>
              <a:t>first_microservice</a:t>
            </a:r>
            <a:endParaRPr lang="en-US" sz="1200" dirty="0"/>
          </a:p>
          <a:p>
            <a:pPr lvl="1"/>
            <a:r>
              <a:rPr lang="en-US" sz="1200" dirty="0"/>
              <a:t>Show access from browser and Postman</a:t>
            </a:r>
          </a:p>
          <a:p>
            <a:pPr lvl="1"/>
            <a:r>
              <a:rPr lang="en-US" sz="1200" dirty="0"/>
              <a:t>Introduce </a:t>
            </a:r>
            <a:r>
              <a:rPr lang="en-US" sz="1200" i="1" dirty="0"/>
              <a:t>content-type </a:t>
            </a:r>
            <a:r>
              <a:rPr lang="en-US" sz="1200" dirty="0"/>
              <a:t>and a browser being an application that calls APIs.</a:t>
            </a:r>
          </a:p>
          <a:p>
            <a:pPr lvl="1"/>
            <a:r>
              <a:rPr lang="en-US" sz="1200" dirty="0"/>
              <a:t>Other applications examples: curl, Postman, test program in project</a:t>
            </a:r>
          </a:p>
          <a:p>
            <a:r>
              <a:rPr lang="en-US" sz="1400" dirty="0"/>
              <a:t>Walkthrough and demo:</a:t>
            </a:r>
          </a:p>
          <a:p>
            <a:pPr lvl="1"/>
            <a:r>
              <a:rPr lang="en-US" sz="1200" dirty="0"/>
              <a:t>Sign up for AWS.</a:t>
            </a:r>
          </a:p>
          <a:p>
            <a:pPr lvl="1"/>
            <a:r>
              <a:rPr lang="en-US" sz="1200" dirty="0"/>
              <a:t>Two critical rules:</a:t>
            </a:r>
          </a:p>
          <a:p>
            <a:pPr lvl="2"/>
            <a:r>
              <a:rPr lang="en-US" sz="1100" dirty="0"/>
              <a:t>Use the free tier when you can.</a:t>
            </a:r>
          </a:p>
          <a:p>
            <a:pPr lvl="2"/>
            <a:r>
              <a:rPr lang="en-US" sz="1100" dirty="0"/>
              <a:t>Shutdown your resources when not using them.</a:t>
            </a:r>
          </a:p>
          <a:p>
            <a:pPr lvl="1"/>
            <a:r>
              <a:rPr lang="en-US" sz="1200" dirty="0"/>
              <a:t>Create and use a VM:</a:t>
            </a:r>
          </a:p>
          <a:p>
            <a:pPr lvl="2"/>
            <a:r>
              <a:rPr lang="en-US" sz="1100" dirty="0"/>
              <a:t>Create the VM and expose endpoints.</a:t>
            </a:r>
          </a:p>
          <a:p>
            <a:pPr lvl="2"/>
            <a:r>
              <a:rPr lang="en-US" sz="1100" dirty="0"/>
              <a:t>Install </a:t>
            </a:r>
            <a:r>
              <a:rPr lang="en-US" sz="1100" dirty="0" err="1"/>
              <a:t>prereqs</a:t>
            </a:r>
            <a:r>
              <a:rPr lang="en-US" sz="1100" dirty="0"/>
              <a:t>.</a:t>
            </a:r>
          </a:p>
          <a:p>
            <a:pPr lvl="2"/>
            <a:r>
              <a:rPr lang="en-US" sz="1100" dirty="0"/>
              <a:t>Clone a GitHub project.</a:t>
            </a:r>
          </a:p>
          <a:p>
            <a:pPr lvl="2"/>
            <a:r>
              <a:rPr lang="en-US" sz="1100" i="1" dirty="0" err="1"/>
              <a:t>requirements.txt</a:t>
            </a:r>
            <a:endParaRPr lang="en-US" sz="1100" i="1" dirty="0"/>
          </a:p>
          <a:p>
            <a:pPr lvl="2"/>
            <a:r>
              <a:rPr lang="en-US" sz="1100" dirty="0"/>
              <a:t>Test the VM from the console.</a:t>
            </a:r>
          </a:p>
          <a:p>
            <a:pPr lvl="1"/>
            <a:r>
              <a:rPr lang="en-US" sz="1200" dirty="0"/>
              <a:t>Test the VM from your laptop.</a:t>
            </a:r>
          </a:p>
          <a:p>
            <a:pPr lvl="1"/>
            <a:r>
              <a:rPr lang="en-US" sz="1200" dirty="0"/>
              <a:t>Shutdown and delete everything.</a:t>
            </a:r>
          </a:p>
          <a:p>
            <a:pPr lvl="2"/>
            <a:endParaRPr lang="en-US" sz="1100" dirty="0"/>
          </a:p>
          <a:p>
            <a:pPr lvl="2"/>
            <a:endParaRPr lang="en-US" sz="1100" dirty="0"/>
          </a:p>
        </p:txBody>
      </p:sp>
      <p:sp>
        <p:nvSpPr>
          <p:cNvPr id="3" name="Title 2">
            <a:extLst>
              <a:ext uri="{FF2B5EF4-FFF2-40B4-BE49-F238E27FC236}">
                <a16:creationId xmlns:a16="http://schemas.microsoft.com/office/drawing/2014/main" id="{4229C3B3-4948-BD71-86DA-A933C966F598}"/>
              </a:ext>
            </a:extLst>
          </p:cNvPr>
          <p:cNvSpPr>
            <a:spLocks noGrp="1"/>
          </p:cNvSpPr>
          <p:nvPr>
            <p:ph type="title"/>
          </p:nvPr>
        </p:nvSpPr>
        <p:spPr/>
        <p:txBody>
          <a:bodyPr/>
          <a:lstStyle/>
          <a:p>
            <a:r>
              <a:rPr lang="en-US" dirty="0"/>
              <a:t>Code Review and Demo</a:t>
            </a:r>
          </a:p>
        </p:txBody>
      </p:sp>
    </p:spTree>
    <p:extLst>
      <p:ext uri="{BB962C8B-B14F-4D97-AF65-F5344CB8AC3E}">
        <p14:creationId xmlns:p14="http://schemas.microsoft.com/office/powerpoint/2010/main" val="1370812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160293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050" dirty="0"/>
              <a:t>Every person Individually:</a:t>
            </a:r>
          </a:p>
          <a:p>
            <a:pPr lvl="1"/>
            <a:r>
              <a:rPr lang="en-US" sz="1000" dirty="0"/>
              <a:t>Create an AWS account.</a:t>
            </a:r>
          </a:p>
          <a:p>
            <a:pPr lvl="1"/>
            <a:r>
              <a:rPr lang="en-US" sz="1000" dirty="0"/>
              <a:t>Configure laptop</a:t>
            </a:r>
          </a:p>
          <a:p>
            <a:pPr lvl="2"/>
            <a:r>
              <a:rPr lang="en-US" sz="900" dirty="0"/>
              <a:t>IDE:</a:t>
            </a:r>
          </a:p>
          <a:p>
            <a:pPr lvl="3"/>
            <a:r>
              <a:rPr lang="en-US" sz="800" dirty="0"/>
              <a:t>Get JetBrains student license.</a:t>
            </a:r>
          </a:p>
          <a:p>
            <a:pPr lvl="3"/>
            <a:r>
              <a:rPr lang="en-US" sz="800" dirty="0"/>
              <a:t>Install PyCharm</a:t>
            </a:r>
          </a:p>
          <a:p>
            <a:pPr lvl="3"/>
            <a:r>
              <a:rPr lang="en-US" sz="800" dirty="0"/>
              <a:t>Optional:</a:t>
            </a:r>
          </a:p>
          <a:p>
            <a:pPr lvl="4"/>
            <a:r>
              <a:rPr lang="en-US" sz="800" dirty="0"/>
              <a:t>Install WebStorm</a:t>
            </a:r>
          </a:p>
          <a:p>
            <a:pPr lvl="4"/>
            <a:r>
              <a:rPr lang="en-US" sz="800" dirty="0"/>
              <a:t>Install </a:t>
            </a:r>
            <a:r>
              <a:rPr lang="en-US" sz="800" dirty="0" err="1"/>
              <a:t>DataGrip</a:t>
            </a:r>
            <a:endParaRPr lang="en-US" sz="800" dirty="0"/>
          </a:p>
          <a:p>
            <a:pPr lvl="2"/>
            <a:r>
              <a:rPr lang="en-US" sz="900" dirty="0"/>
              <a:t>Install Anaconda (new environment)</a:t>
            </a:r>
          </a:p>
          <a:p>
            <a:pPr lvl="2"/>
            <a:r>
              <a:rPr lang="en-US" sz="900" dirty="0"/>
              <a:t>Postman</a:t>
            </a:r>
          </a:p>
          <a:p>
            <a:pPr lvl="1"/>
            <a:r>
              <a:rPr lang="en-US" sz="1100" dirty="0"/>
              <a:t>Create a GitHub project.</a:t>
            </a:r>
          </a:p>
          <a:p>
            <a:pPr lvl="1"/>
            <a:r>
              <a:rPr lang="en-US" sz="1100" dirty="0"/>
              <a:t>Develop, test, commit and push a simple </a:t>
            </a:r>
            <a:r>
              <a:rPr lang="en-US" sz="1100" i="1" dirty="0" err="1"/>
              <a:t>FastAPI</a:t>
            </a:r>
            <a:r>
              <a:rPr lang="en-US" sz="1100" dirty="0"/>
              <a:t> application. There are lot’s of starter templates. Implement the routes</a:t>
            </a:r>
          </a:p>
          <a:p>
            <a:pPr lvl="2"/>
            <a:r>
              <a:rPr lang="en-US" sz="900" dirty="0"/>
              <a:t>/</a:t>
            </a:r>
          </a:p>
          <a:p>
            <a:pPr lvl="2"/>
            <a:r>
              <a:rPr lang="en-US" sz="900" dirty="0"/>
              <a:t>/hello{name}</a:t>
            </a:r>
          </a:p>
          <a:p>
            <a:pPr lvl="2"/>
            <a:r>
              <a:rPr lang="en-US" sz="900" dirty="0"/>
              <a:t>/</a:t>
            </a:r>
            <a:r>
              <a:rPr lang="en-US" sz="900" dirty="0" err="1"/>
              <a:t>hello_text</a:t>
            </a:r>
            <a:r>
              <a:rPr lang="en-US" sz="900" dirty="0"/>
              <a:t>/{name}</a:t>
            </a:r>
          </a:p>
          <a:p>
            <a:pPr lvl="2"/>
            <a:r>
              <a:rPr lang="en-US" sz="900" dirty="0"/>
              <a:t>/students</a:t>
            </a:r>
          </a:p>
          <a:p>
            <a:pPr lvl="1"/>
            <a:r>
              <a:rPr lang="en-US" sz="1100" dirty="0"/>
              <a:t>Create and configure an EC2 instance. Clone project and repeat the tests.</a:t>
            </a:r>
          </a:p>
          <a:p>
            <a:r>
              <a:rPr lang="en-US" sz="1100" dirty="0"/>
              <a:t>Group: Form 5-7 student team.</a:t>
            </a:r>
          </a:p>
          <a:p>
            <a:pPr lvl="1"/>
            <a:r>
              <a:rPr lang="en-US" sz="1050" dirty="0"/>
              <a:t>Each team must have a designated communication focal point. The professor and TAs will use to communicate with teams. </a:t>
            </a:r>
          </a:p>
          <a:p>
            <a:pPr lvl="1"/>
            <a:r>
              <a:rPr lang="en-US" sz="1050" dirty="0"/>
              <a:t>The focal point must enter the information on the Google form for the team: </a:t>
            </a:r>
            <a:r>
              <a:rPr lang="en-US" sz="1050" dirty="0">
                <a:hlinkClick r:id="rId2"/>
              </a:rPr>
              <a:t>https://forms.gle/t1wu8a3DZPJYnEks5</a:t>
            </a:r>
            <a:r>
              <a:rPr lang="en-US" sz="1050" dirty="0"/>
              <a:t> </a:t>
            </a:r>
          </a:p>
          <a:p>
            <a:pPr lvl="1"/>
            <a:r>
              <a:rPr lang="en-US" sz="1050" dirty="0"/>
              <a:t>Create a GitHub Project for the course, and add team members:</a:t>
            </a:r>
            <a:br>
              <a:rPr lang="en-US" sz="1050" dirty="0"/>
            </a:br>
            <a:r>
              <a:rPr lang="en-US" sz="1050" dirty="0">
                <a:hlinkClick r:id="rId3"/>
              </a:rPr>
              <a:t>https://docs.github.com/en/issues/planning-and-tracking-with-projects/creating-projects/creating-a-project</a:t>
            </a:r>
            <a:endParaRPr lang="en-US" sz="1050" dirty="0"/>
          </a:p>
          <a:p>
            <a:pPr lvl="2"/>
            <a:endParaRPr lang="en-US" sz="900" dirty="0"/>
          </a:p>
          <a:p>
            <a:pPr lvl="1"/>
            <a:endParaRPr lang="en-US" sz="100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sp>
        <p:nvSpPr>
          <p:cNvPr id="4" name="Rounded Rectangle 3">
            <a:extLst>
              <a:ext uri="{FF2B5EF4-FFF2-40B4-BE49-F238E27FC236}">
                <a16:creationId xmlns:a16="http://schemas.microsoft.com/office/drawing/2014/main" id="{7AEFAF29-19DC-C36F-FC93-BC56BF8E504B}"/>
              </a:ext>
            </a:extLst>
          </p:cNvPr>
          <p:cNvSpPr/>
          <p:nvPr/>
        </p:nvSpPr>
        <p:spPr>
          <a:xfrm>
            <a:off x="381000" y="819150"/>
            <a:ext cx="7924800" cy="3657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Defined this weekend.</a:t>
            </a:r>
          </a:p>
        </p:txBody>
      </p:sp>
    </p:spTree>
    <p:extLst>
      <p:ext uri="{BB962C8B-B14F-4D97-AF65-F5344CB8AC3E}">
        <p14:creationId xmlns:p14="http://schemas.microsoft.com/office/powerpoint/2010/main" val="86615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Your Instructor(s)</a:t>
            </a:r>
          </a:p>
        </p:txBody>
      </p:sp>
    </p:spTree>
    <p:extLst>
      <p:ext uri="{BB962C8B-B14F-4D97-AF65-F5344CB8AC3E}">
        <p14:creationId xmlns:p14="http://schemas.microsoft.com/office/powerpoint/2010/main" val="404357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Course </a:t>
            </a:r>
            <a:br>
              <a:rPr lang="en-US" sz="3600" dirty="0">
                <a:solidFill>
                  <a:schemeClr val="tx1"/>
                </a:solidFill>
              </a:rPr>
            </a:br>
            <a:r>
              <a:rPr lang="en-US" sz="3600" dirty="0">
                <a:solidFill>
                  <a:schemeClr val="tx1"/>
                </a:solidFill>
              </a:rPr>
              <a:t>logistics, objectives, grading</a:t>
            </a:r>
            <a:br>
              <a:rPr lang="en-US" sz="3600" dirty="0">
                <a:solidFill>
                  <a:schemeClr val="tx1"/>
                </a:solidFill>
              </a:rPr>
            </a:br>
            <a:r>
              <a:rPr lang="en-US" sz="3600" dirty="0">
                <a:solidFill>
                  <a:schemeClr val="tx1"/>
                </a:solidFill>
              </a:rPr>
              <a:t>overview</a:t>
            </a:r>
          </a:p>
        </p:txBody>
      </p:sp>
    </p:spTree>
    <p:extLst>
      <p:ext uri="{BB962C8B-B14F-4D97-AF65-F5344CB8AC3E}">
        <p14:creationId xmlns:p14="http://schemas.microsoft.com/office/powerpoint/2010/main" val="1706971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101373</TotalTime>
  <Words>5128</Words>
  <Application>Microsoft Macintosh PowerPoint</Application>
  <PresentationFormat>On-screen Show (16:9)</PresentationFormat>
  <Paragraphs>555</Paragraphs>
  <Slides>66</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Museo For Dell</vt:lpstr>
      <vt:lpstr>Office Theme</vt:lpstr>
      <vt:lpstr>PowerPoint Presentation</vt:lpstr>
      <vt:lpstr>PowerPoint Presentation</vt:lpstr>
      <vt:lpstr>PowerPoint Presentation</vt:lpstr>
      <vt:lpstr>PowerPoint Presentation</vt:lpstr>
      <vt:lpstr>Contents and Agenda</vt:lpstr>
      <vt:lpstr>PowerPoint Presentation</vt:lpstr>
      <vt:lpstr>PowerPoint Presentation</vt:lpstr>
      <vt:lpstr>About your Instructor</vt:lpstr>
      <vt:lpstr>PowerPoint Presentation</vt:lpstr>
      <vt:lpstr>PowerPoint Presentation</vt:lpstr>
      <vt:lpstr>PowerPoint Presentation</vt:lpstr>
      <vt:lpstr>Definitions</vt:lpstr>
      <vt:lpstr>Definitions – The Best One</vt:lpstr>
      <vt:lpstr>Cloud Computing</vt:lpstr>
      <vt:lpstr>Core Layers</vt:lpstr>
      <vt:lpstr>Cloud Concepts – One Perspective</vt:lpstr>
      <vt:lpstr>Motivating Sample Application (Topology)</vt:lpstr>
      <vt:lpstr>Why Cloud Computing?</vt:lpstr>
      <vt:lpstr>PowerPoint Presentation</vt:lpstr>
      <vt:lpstr>PowerPoint Presentation</vt:lpstr>
      <vt:lpstr>PowerPoint Presentation</vt:lpstr>
      <vt:lpstr>PowerPoint Presentation</vt:lpstr>
      <vt:lpstr>Cloud Computing</vt:lpstr>
      <vt:lpstr>Core Layers</vt:lpstr>
      <vt:lpstr>Cloud Concepts – One Perspective</vt:lpstr>
      <vt:lpstr>Motivating Sample Application (Topology)</vt:lpstr>
      <vt:lpstr>Why Cloud Computing?</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PowerPoint Presentation</vt:lpstr>
      <vt:lpstr>Course Logistics</vt:lpstr>
      <vt:lpstr>Resources</vt:lpstr>
      <vt:lpstr>Some Details: Assignments Structure and Objectives</vt:lpstr>
      <vt:lpstr>Course Material</vt:lpstr>
      <vt:lpstr>PowerPoint Presentation</vt:lpstr>
      <vt:lpstr>PowerPoint Presentation</vt:lpstr>
      <vt:lpstr>Cloud Computing</vt:lpstr>
      <vt:lpstr>Core Layers</vt:lpstr>
      <vt:lpstr>Cloud Concepts – One Perspective</vt:lpstr>
      <vt:lpstr>Motivating Sample Application (Topology)</vt:lpstr>
      <vt:lpstr>Why Cloud Computing?</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Full Stack Application</vt:lpstr>
      <vt:lpstr>Full Stack Web Application</vt:lpstr>
      <vt:lpstr>Sample Application Structure (Step 2, 3)</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Code Review and Demo</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581</cp:revision>
  <cp:lastPrinted>2018-11-15T21:01:50Z</cp:lastPrinted>
  <dcterms:created xsi:type="dcterms:W3CDTF">2010-04-12T23:12:02Z</dcterms:created>
  <dcterms:modified xsi:type="dcterms:W3CDTF">2024-06-17T08:41:30Z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